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8" r:id="rId2"/>
    <p:sldId id="349" r:id="rId3"/>
    <p:sldId id="350" r:id="rId4"/>
    <p:sldId id="366" r:id="rId5"/>
    <p:sldId id="375" r:id="rId6"/>
    <p:sldId id="369" r:id="rId7"/>
    <p:sldId id="370" r:id="rId8"/>
    <p:sldId id="371" r:id="rId9"/>
    <p:sldId id="372" r:id="rId10"/>
    <p:sldId id="373" r:id="rId11"/>
    <p:sldId id="374" r:id="rId12"/>
    <p:sldId id="376" r:id="rId13"/>
    <p:sldId id="377" r:id="rId14"/>
    <p:sldId id="379" r:id="rId15"/>
    <p:sldId id="382" r:id="rId16"/>
    <p:sldId id="383" r:id="rId17"/>
    <p:sldId id="388" r:id="rId18"/>
    <p:sldId id="384" r:id="rId19"/>
    <p:sldId id="364" r:id="rId20"/>
  </p:sldIdLst>
  <p:sldSz cx="12192000" cy="6858000"/>
  <p:notesSz cx="6997700" cy="9283700"/>
  <p:embeddedFontLst>
    <p:embeddedFont>
      <p:font typeface="본고딕 KR Regular" panose="020B0600000101010101" charset="-127"/>
      <p:regular r:id="rId23"/>
    </p:embeddedFont>
    <p:embeddedFont>
      <p:font typeface="Amaranth" panose="020B0600000101010101" charset="0"/>
      <p:regular r:id="rId24"/>
      <p:bold r:id="rId25"/>
      <p:boldItalic r:id="rId26"/>
    </p:embeddedFont>
    <p:embeddedFont>
      <p:font typeface="Britannic Bold" panose="020B0903060703020204" pitchFamily="3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0" autoAdjust="0"/>
    <p:restoredTop sz="86381" autoAdjust="0"/>
  </p:normalViewPr>
  <p:slideViewPr>
    <p:cSldViewPr snapToGrid="0">
      <p:cViewPr varScale="1">
        <p:scale>
          <a:sx n="85" d="100"/>
          <a:sy n="85" d="100"/>
        </p:scale>
        <p:origin x="4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1/13/2022</a:t>
            </a:fld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 dirty="0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2022-01-13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06: Block Cipher Operation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2022.01.14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13F-B200-4DC3-91F3-401543EA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Cipher Feedback(CFB) Mode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AD421-A28B-4B56-A698-2AB405ED8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8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4685-3493-4FDC-A5AE-A4EE44C6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793506" cy="1325563"/>
          </a:xfrm>
        </p:spPr>
        <p:txBody>
          <a:bodyPr/>
          <a:lstStyle/>
          <a:p>
            <a:r>
              <a:rPr lang="en-US" altLang="ko-KR" dirty="0"/>
              <a:t>Using Block Cipher like Stream Cipher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D174-911B-4699-9539-233CA446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Stream cipher eliminates the need to pad a message</a:t>
            </a:r>
          </a:p>
          <a:p>
            <a:r>
              <a:rPr lang="en-US" altLang="ko-KR" dirty="0"/>
              <a:t>Can operate on real time</a:t>
            </a:r>
          </a:p>
          <a:p>
            <a:pPr lvl="1"/>
            <a:r>
              <a:rPr lang="en-US" altLang="ko-KR" dirty="0"/>
              <a:t>Encrypt and transmit immediately using a character-oriented stream cipher</a:t>
            </a:r>
          </a:p>
          <a:p>
            <a:r>
              <a:rPr lang="en-US" altLang="ko-KR" dirty="0"/>
              <a:t>Example</a:t>
            </a:r>
          </a:p>
          <a:p>
            <a:pPr lvl="1"/>
            <a:r>
              <a:rPr lang="en-US" altLang="ko-KR" dirty="0"/>
              <a:t>Cipher Feedback(CFB)</a:t>
            </a:r>
          </a:p>
          <a:p>
            <a:pPr lvl="1"/>
            <a:r>
              <a:rPr lang="en-US" altLang="ko-KR" dirty="0"/>
              <a:t>Output Feedback(OFB)</a:t>
            </a:r>
          </a:p>
          <a:p>
            <a:pPr lvl="1"/>
            <a:r>
              <a:rPr lang="en-US" altLang="ko-KR" dirty="0"/>
              <a:t>Counter(CTR)</a:t>
            </a:r>
          </a:p>
        </p:txBody>
      </p:sp>
    </p:spTree>
    <p:extLst>
      <p:ext uri="{BB962C8B-B14F-4D97-AF65-F5344CB8AC3E}">
        <p14:creationId xmlns:p14="http://schemas.microsoft.com/office/powerpoint/2010/main" val="345468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DDD60D-DBBB-4259-9583-AF8B6E90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of CFB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44CD-14FA-45C8-B0C6-3D10C0F10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Ciphertext is Same length as the plaintext</a:t>
            </a:r>
          </a:p>
          <a:p>
            <a:r>
              <a:rPr lang="en-US" altLang="ko-KR" dirty="0"/>
              <a:t>Unit of transmission is s-bit</a:t>
            </a:r>
          </a:p>
          <a:p>
            <a:pPr lvl="1"/>
            <a:r>
              <a:rPr lang="en-US" altLang="ko-KR" dirty="0"/>
              <a:t>Commonly, s = 8</a:t>
            </a:r>
          </a:p>
          <a:p>
            <a:pPr lvl="1"/>
            <a:r>
              <a:rPr lang="en-US" altLang="ko-KR" dirty="0"/>
              <a:t>Plaintext is divided into segments of s bits</a:t>
            </a:r>
          </a:p>
          <a:p>
            <a:r>
              <a:rPr lang="en-US" altLang="ko-KR" dirty="0"/>
              <a:t>Only Encryption function is used</a:t>
            </a:r>
          </a:p>
        </p:txBody>
      </p:sp>
    </p:spTree>
    <p:extLst>
      <p:ext uri="{BB962C8B-B14F-4D97-AF65-F5344CB8AC3E}">
        <p14:creationId xmlns:p14="http://schemas.microsoft.com/office/powerpoint/2010/main" val="397258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E86-91D3-4607-8E73-96D25D25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Encryption and Decryption of CFB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5E980-D0CB-4C62-8AAF-81ADD5CD3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Encryption</a:t>
                </a:r>
              </a:p>
              <a:p>
                <a:pPr lvl="1"/>
                <a:r>
                  <a:rPr lang="en-US" altLang="ko-KR" dirty="0"/>
                  <a:t>Initially,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-bit register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XOR with leftmost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 bits of the output of the encryption and segment of plaintext</a:t>
                </a:r>
              </a:p>
              <a:p>
                <a:pPr lvl="1"/>
                <a:r>
                  <a:rPr lang="en-US" altLang="ko-KR" dirty="0"/>
                  <a:t>No parallel allowed</a:t>
                </a:r>
              </a:p>
              <a:p>
                <a:pPr lvl="2"/>
                <a:r>
                  <a:rPr lang="en-US" altLang="ko-KR" dirty="0"/>
                  <a:t>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IV_mathan" altLang="ko-KR" sz="16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ko-KR" sz="16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x-IV_mathan" altLang="ko-KR" sz="16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Decryption</a:t>
                </a:r>
              </a:p>
              <a:p>
                <a:pPr lvl="1"/>
                <a:r>
                  <a:rPr lang="en-US" altLang="ko-KR" dirty="0"/>
                  <a:t>Same scheme is used</a:t>
                </a:r>
              </a:p>
              <a:p>
                <a:pPr lvl="2"/>
                <a:r>
                  <a:rPr lang="en-US" altLang="ko-KR" dirty="0"/>
                  <a:t>Encryption function is used</a:t>
                </a:r>
              </a:p>
              <a:p>
                <a:pPr lvl="1"/>
                <a:r>
                  <a:rPr lang="en-US" altLang="ko-KR" dirty="0"/>
                  <a:t>XOR with leftmost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ko-KR" dirty="0"/>
                  <a:t> bits of the output of the encryption and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segment of ciphertext</a:t>
                </a:r>
              </a:p>
              <a:p>
                <a:pPr lvl="1"/>
                <a:r>
                  <a:rPr lang="en-US" altLang="ko-KR" dirty="0"/>
                  <a:t>Can be performed in parallel</a:t>
                </a:r>
              </a:p>
              <a:p>
                <a:pPr lvl="2"/>
                <a:r>
                  <a:rPr lang="en-US" altLang="ko-KR" dirty="0"/>
                  <a:t>Already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5E980-D0CB-4C62-8AAF-81ADD5CD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1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D97D7A7-F029-4E6C-A7CD-CA2A58B12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2456" y="1288857"/>
            <a:ext cx="4732609" cy="5304684"/>
          </a:xfrm>
        </p:spPr>
      </p:pic>
    </p:spTree>
    <p:extLst>
      <p:ext uri="{BB962C8B-B14F-4D97-AF65-F5344CB8AC3E}">
        <p14:creationId xmlns:p14="http://schemas.microsoft.com/office/powerpoint/2010/main" val="283908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65E-9079-4509-996D-A2F39FC9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Output Feedback(OFB) Mode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C169-6653-4FF7-81B6-FD1A17659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02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A06C0-6A51-49AC-BFB4-8B4BD033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of OFB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1D46566-512F-425F-AAC2-EC8B16DA9C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Output of encryption function is fed back to input for encryption function</a:t>
                </a:r>
              </a:p>
              <a:p>
                <a:r>
                  <a:rPr lang="en-US" altLang="ko-KR" dirty="0"/>
                  <a:t>Operates on full blocks of plaintext and ciphertext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 dirty="0"/>
                  <a:t> must be nonce</a:t>
                </a:r>
              </a:p>
              <a:p>
                <a:pPr lvl="1"/>
                <a:r>
                  <a:rPr lang="en-US" altLang="ko-KR" dirty="0"/>
                  <a:t>Because output block only depends on key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2"/>
                <a:r>
                  <a:rPr lang="en-US" altLang="ko-KR" dirty="0"/>
                  <a:t>Not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Bit error don’t propagate</a:t>
                </a:r>
              </a:p>
              <a:p>
                <a:pPr lvl="1"/>
                <a:r>
                  <a:rPr lang="en-US" altLang="ko-KR" dirty="0"/>
                  <a:t>No dependency on plaintext and ciphertext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1D46566-512F-425F-AAC2-EC8B16DA9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6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90A706-03F8-415E-B101-CC2000898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0962" y="1825625"/>
            <a:ext cx="4664075" cy="4664075"/>
          </a:xfrm>
        </p:spPr>
      </p:pic>
    </p:spTree>
    <p:extLst>
      <p:ext uri="{BB962C8B-B14F-4D97-AF65-F5344CB8AC3E}">
        <p14:creationId xmlns:p14="http://schemas.microsoft.com/office/powerpoint/2010/main" val="327593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3829-0C20-4326-AFF0-E05C08D7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6.6 Counter(CTR) Mode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ED490-87D7-49EC-87B4-D3EBB7AC1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42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4C70FC-AE66-4317-9EB8-8FF01FD1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Encryption and Decryption of CTR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9158-DD2B-4A14-A148-0DFBACB501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Encryption</a:t>
            </a:r>
          </a:p>
          <a:p>
            <a:pPr lvl="1"/>
            <a:r>
              <a:rPr lang="en-US" altLang="ko-KR" dirty="0"/>
              <a:t>XOR with encrypted counter and plaintext block</a:t>
            </a:r>
          </a:p>
          <a:p>
            <a:pPr lvl="1"/>
            <a:r>
              <a:rPr lang="en-US" altLang="ko-KR" dirty="0"/>
              <a:t>No chaining</a:t>
            </a:r>
          </a:p>
          <a:p>
            <a:r>
              <a:rPr lang="en-US" altLang="ko-KR" dirty="0"/>
              <a:t>Decryption</a:t>
            </a:r>
          </a:p>
          <a:p>
            <a:pPr lvl="1"/>
            <a:r>
              <a:rPr lang="en-US" altLang="ko-KR" dirty="0"/>
              <a:t>XOR with encrypted counter and ciphertext block</a:t>
            </a:r>
          </a:p>
          <a:p>
            <a:pPr lvl="1"/>
            <a:r>
              <a:rPr lang="en-US" altLang="ko-KR" dirty="0"/>
              <a:t>Initial counter value must be available</a:t>
            </a:r>
          </a:p>
          <a:p>
            <a:endParaRPr lang="ko-KR" alt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37C8D02-924C-401A-B65A-A18890226A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504" y="1825625"/>
            <a:ext cx="4780992" cy="4664075"/>
          </a:xfrm>
        </p:spPr>
      </p:pic>
    </p:spTree>
    <p:extLst>
      <p:ext uri="{BB962C8B-B14F-4D97-AF65-F5344CB8AC3E}">
        <p14:creationId xmlns:p14="http://schemas.microsoft.com/office/powerpoint/2010/main" val="40827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5498D2-D1CA-4F9C-8E29-1303E28E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CTR mode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24264F9-D341-4F0C-9361-44C6313D8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Encryption can be done in parallel</a:t>
                </a:r>
              </a:p>
              <a:p>
                <a:pPr lvl="1"/>
                <a:r>
                  <a:rPr lang="en-US" altLang="ko-KR" dirty="0"/>
                  <a:t>Processors that support parallel features can be effectively utilized</a:t>
                </a:r>
              </a:p>
              <a:p>
                <a:r>
                  <a:rPr lang="en-US" altLang="ko-KR" dirty="0"/>
                  <a:t>Preprocessing can be used to prepare the output of the encryption function</a:t>
                </a:r>
              </a:p>
              <a:p>
                <a:pPr lvl="1"/>
                <a:r>
                  <a:rPr lang="en-US" altLang="ko-KR" dirty="0"/>
                  <a:t>Because encryption function does not depend on input of the plaintext or ciphertext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 err="1"/>
                  <a:t>th</a:t>
                </a:r>
                <a:r>
                  <a:rPr lang="en-US" altLang="ko-KR" dirty="0"/>
                  <a:t> block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of plaintext or ciphertext can be processed in random-access fashion</a:t>
                </a:r>
              </a:p>
              <a:p>
                <a:r>
                  <a:rPr lang="en-US" altLang="ko-KR" dirty="0"/>
                  <a:t>At least as secure as other modes</a:t>
                </a:r>
              </a:p>
              <a:p>
                <a:r>
                  <a:rPr lang="en-US" altLang="ko-KR" dirty="0"/>
                  <a:t>Requires only encryption algorithm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24264F9-D341-4F0C-9361-44C6313D8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 r="-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7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ECB</a:t>
            </a:r>
          </a:p>
          <a:p>
            <a:r>
              <a:rPr lang="en-US" altLang="ko-KR" dirty="0"/>
              <a:t>CBC</a:t>
            </a:r>
          </a:p>
          <a:p>
            <a:r>
              <a:rPr lang="en-US" altLang="ko-KR" dirty="0"/>
              <a:t>CFB</a:t>
            </a:r>
          </a:p>
          <a:p>
            <a:r>
              <a:rPr lang="en-US" altLang="ko-KR" dirty="0"/>
              <a:t>OFB</a:t>
            </a:r>
          </a:p>
          <a:p>
            <a:r>
              <a:rPr lang="en-US" altLang="ko-KR" dirty="0"/>
              <a:t>CTR</a:t>
            </a:r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6.2 Electronic Code Book </a:t>
            </a:r>
          </a:p>
          <a:p>
            <a:r>
              <a:rPr lang="en-US" altLang="ko-KR" dirty="0"/>
              <a:t>6.3 Cipher Block Chaining Mode</a:t>
            </a:r>
          </a:p>
          <a:p>
            <a:r>
              <a:rPr lang="en-US" altLang="ko-KR" dirty="0"/>
              <a:t>6.4 Cipher Feedback Mode</a:t>
            </a:r>
          </a:p>
          <a:p>
            <a:r>
              <a:rPr lang="en-US" altLang="ko-KR" dirty="0"/>
              <a:t>6.5 Output Feedback Mode</a:t>
            </a:r>
          </a:p>
          <a:p>
            <a:r>
              <a:rPr lang="en-US" altLang="ko-KR" dirty="0"/>
              <a:t>6.6 Counter Mode</a:t>
            </a:r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Electronic Code Book(ECB)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6370-6A03-4701-B7F4-073D9743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of ECB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1F0EB-BA81-46AD-B2AA-F74264F2984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Encrypt one block at a time with the same key</a:t>
                </a:r>
              </a:p>
              <a:p>
                <a:pPr lvl="1"/>
                <a:r>
                  <a:rPr lang="en-US" altLang="ko-KR" dirty="0"/>
                  <a:t>If message &gt;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-bit: break into b-bit blocks and pad the last block on demand</a:t>
                </a:r>
              </a:p>
              <a:p>
                <a:r>
                  <a:rPr lang="en-US" altLang="ko-KR" dirty="0"/>
                  <a:t>For a given key, unique ciphertext for every b-bit block of plaintext</a:t>
                </a:r>
              </a:p>
              <a:p>
                <a:r>
                  <a:rPr lang="en-US" altLang="ko-KR" dirty="0"/>
                  <a:t>Only ideal for a short amount of data</a:t>
                </a:r>
              </a:p>
              <a:p>
                <a:pPr lvl="1"/>
                <a:r>
                  <a:rPr lang="en-US" altLang="ko-KR" dirty="0"/>
                  <a:t>Same plaintext always produces the same ciphertext</a:t>
                </a:r>
              </a:p>
              <a:p>
                <a:pPr lvl="2"/>
                <a:r>
                  <a:rPr lang="en-US" altLang="ko-KR" dirty="0"/>
                  <a:t>If attack has plaintext-ciphertext pair possible attack</a:t>
                </a:r>
              </a:p>
              <a:p>
                <a:pPr lvl="2"/>
                <a:r>
                  <a:rPr lang="en-US" altLang="ko-KR" dirty="0"/>
                  <a:t>If structured message repeats possible attack</a:t>
                </a:r>
              </a:p>
              <a:p>
                <a:pPr lvl="2"/>
                <a:endParaRPr lang="en-US" altLang="ko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1F0EB-BA81-46AD-B2AA-F74264F29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653" r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C2FF603-F9B2-42DA-A7A1-8E72BE4AC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6854" y="1275047"/>
            <a:ext cx="5380365" cy="5214653"/>
          </a:xfrm>
        </p:spPr>
      </p:pic>
    </p:spTree>
    <p:extLst>
      <p:ext uri="{BB962C8B-B14F-4D97-AF65-F5344CB8AC3E}">
        <p14:creationId xmlns:p14="http://schemas.microsoft.com/office/powerpoint/2010/main" val="80345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785F-1D8F-4C15-BB3E-D208EC7A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Encryption and Decryption of ECB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b="0" dirty="0"/>
                  <a:t>: ciphertext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b="0" dirty="0"/>
                  <a:t>: plaintext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encrypt X with key K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decrypt X with key K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10">
                <a:extLst>
                  <a:ext uri="{FF2B5EF4-FFF2-40B4-BE49-F238E27FC236}">
                    <a16:creationId xmlns:a16="http://schemas.microsoft.com/office/drawing/2014/main" id="{20F81D8C-3E83-45E4-9B4D-175BBA758FE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31939411"/>
                  </p:ext>
                </p:extLst>
              </p:nvPr>
            </p:nvGraphicFramePr>
            <p:xfrm>
              <a:off x="6096000" y="3515471"/>
              <a:ext cx="518160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0800">
                      <a:extLst>
                        <a:ext uri="{9D8B030D-6E8A-4147-A177-3AD203B41FA5}">
                          <a16:colId xmlns:a16="http://schemas.microsoft.com/office/drawing/2014/main" val="238764378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40253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Encryption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Decryption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649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2182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10">
                <a:extLst>
                  <a:ext uri="{FF2B5EF4-FFF2-40B4-BE49-F238E27FC236}">
                    <a16:creationId xmlns:a16="http://schemas.microsoft.com/office/drawing/2014/main" id="{20F81D8C-3E83-45E4-9B4D-175BBA758FE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31939411"/>
                  </p:ext>
                </p:extLst>
              </p:nvPr>
            </p:nvGraphicFramePr>
            <p:xfrm>
              <a:off x="6096000" y="3515471"/>
              <a:ext cx="518160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0800">
                      <a:extLst>
                        <a:ext uri="{9D8B030D-6E8A-4147-A177-3AD203B41FA5}">
                          <a16:colId xmlns:a16="http://schemas.microsoft.com/office/drawing/2014/main" val="238764378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40253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Encryption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Decryption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649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1" t="-106557" r="-100706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71" t="-106557" r="-706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1827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721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2DA8-2D04-49DA-A456-4DC9810D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Cipher Block Chaining(CBC) Mode 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72BA1-53C7-4441-8714-6EC704DFE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8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F702-58FB-4AAC-A357-87F339A2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of CBC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0B39-7BD5-4779-B253-2C6D56341F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overcoming security deficiencies of ECB</a:t>
                </a:r>
              </a:p>
              <a:p>
                <a:pPr lvl="1"/>
                <a:r>
                  <a:rPr lang="en-US" altLang="ko-KR" dirty="0"/>
                  <a:t>Repeated plaintext block produces different ciphertext block</a:t>
                </a:r>
              </a:p>
              <a:p>
                <a:r>
                  <a:rPr lang="en-US" altLang="ko-KR" dirty="0"/>
                  <a:t>Scheme</a:t>
                </a:r>
              </a:p>
              <a:p>
                <a:pPr lvl="1"/>
                <a:r>
                  <a:rPr lang="en-US" altLang="ko-KR" dirty="0"/>
                  <a:t>Input: XOR of current plaintext block and preceding ciphertext block</a:t>
                </a:r>
              </a:p>
              <a:p>
                <a:pPr lvl="2"/>
                <a:r>
                  <a:rPr lang="en-US" altLang="ko-KR" dirty="0"/>
                  <a:t>If message &gt;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-bit: break into b-bit blocks and padding the last block on demand</a:t>
                </a:r>
              </a:p>
              <a:p>
                <a:pPr lvl="2"/>
                <a:r>
                  <a:rPr lang="en-US" altLang="ko-KR" dirty="0"/>
                  <a:t>For the first block, use initialization vector(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 dirty="0"/>
                  <a:t>) instead of preceding ciphertext block</a:t>
                </a:r>
              </a:p>
              <a:p>
                <a:pPr lvl="1"/>
                <a:r>
                  <a:rPr lang="en-US" altLang="ko-KR" dirty="0"/>
                  <a:t>Same key for each block</a:t>
                </a:r>
              </a:p>
              <a:p>
                <a:pPr marL="411463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0B39-7BD5-4779-B253-2C6D56341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522" r="-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97DE4-96B3-45C7-ADD4-A81D90B6E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3977" y="1825625"/>
            <a:ext cx="4798046" cy="4664075"/>
          </a:xfrm>
        </p:spPr>
      </p:pic>
    </p:spTree>
    <p:extLst>
      <p:ext uri="{BB962C8B-B14F-4D97-AF65-F5344CB8AC3E}">
        <p14:creationId xmlns:p14="http://schemas.microsoft.com/office/powerpoint/2010/main" val="191967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FF59-06DC-4B67-86A7-8FA93D97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Encryption and Decryption of CBC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EAB34BE-5F47-4D06-AE3E-4EFC275BFD58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Proof of Decryption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])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𝐼𝑉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𝐼𝑉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𝐼𝑉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𝐼𝑉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EAB34BE-5F47-4D06-AE3E-4EFC275BF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22" t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D2F17617-BA4A-40CB-B573-59956D5703E1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65940669"/>
                  </p:ext>
                </p:extLst>
              </p:nvPr>
            </p:nvGraphicFramePr>
            <p:xfrm>
              <a:off x="838200" y="1839913"/>
              <a:ext cx="10515600" cy="11482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43852779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38764378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253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Encryption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Decryption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649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For the first block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ctrlPr>
                                      <a:rPr lang="x-IV_mathan" altLang="ko-KR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⊕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𝐼𝑉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d>
                                  <m:dPr>
                                    <m:ctrlPr>
                                      <a:rPr lang="x-IV_mathan" altLang="ko-KR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</m:d>
                                <m:r>
                                  <a:rPr lang="x-IV_mathan" altLang="ko-KR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altLang="ko-KR" sz="1800" b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2182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For other blocks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x-IV_mathan" altLang="ko-KR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x-IV_mathan" altLang="ko-KR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x-IV_mathan" altLang="ko-KR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ctrlPr>
                                      <a:rPr lang="x-IV_mathan" altLang="ko-KR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⊕</m:t>
                                    </m:r>
                                    <m:sSub>
                                      <m:sSubPr>
                                        <m:ctrlPr>
                                          <a:rPr lang="x-IV_mathan" altLang="ko-KR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x-IV_mathan" altLang="ko-KR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x-IV_mathan" altLang="ko-KR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𝑝𝑟𝑒𝑣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x-IV_mathan" altLang="ko-KR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d>
                                  <m:dPr>
                                    <m:ctrlPr>
                                      <a:rPr lang="x-IV_mathan" altLang="ko-KR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</m:d>
                                <m:r>
                                  <a:rPr lang="x-IV_mathan" altLang="ko-KR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x-IV_mathan" altLang="ko-KR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x-IV_mathan" altLang="ko-KR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𝑝𝑟𝑒𝑣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3975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D2F17617-BA4A-40CB-B573-59956D5703E1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65940669"/>
                  </p:ext>
                </p:extLst>
              </p:nvPr>
            </p:nvGraphicFramePr>
            <p:xfrm>
              <a:off x="838200" y="1839913"/>
              <a:ext cx="10515600" cy="11515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43852779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38764378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25396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Encryption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Decryption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649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For the first block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4918" r="-100174" b="-1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48" t="-104918" r="-348" b="-1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182720"/>
                      </a:ext>
                    </a:extLst>
                  </a:tr>
                  <a:tr h="4098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For other blocks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83824" r="-100174" b="-19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48" t="-183824" r="-348" b="-19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39755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3A645D2-FF61-49BC-9D0C-6BB95719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41" y="4079526"/>
            <a:ext cx="1310754" cy="1585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9B9004-9CE9-422E-9F78-6587B0ADE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932" y="4125250"/>
            <a:ext cx="126503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F2B53B-C17B-450E-B7FA-7252DD9BF1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3700"/>
                <a:ext cx="10515600" cy="1325563"/>
              </a:xfrm>
            </p:spPr>
            <p:txBody>
              <a:bodyPr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Initialization Vector(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F2B53B-C17B-450E-B7FA-7252DD9BF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3700"/>
                <a:ext cx="10515600" cy="1325563"/>
              </a:xfrm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282BDAA-0393-4809-87BA-1B649B7FE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Must be known to both sender and receiver</a:t>
                </a:r>
              </a:p>
              <a:p>
                <a:pPr lvl="1"/>
                <a:r>
                  <a:rPr lang="en-US" altLang="ko-KR" dirty="0"/>
                  <a:t>However, unpredictable by a third party</a:t>
                </a:r>
              </a:p>
              <a:p>
                <a:r>
                  <a:rPr lang="en-US" altLang="ko-KR" dirty="0"/>
                  <a:t>For maximum security, send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using </a:t>
                </a:r>
                <a:r>
                  <a:rPr lang="en-US" altLang="ko-KR" dirty="0">
                    <a:latin typeface="Consolas" panose="020B0609020204030204" pitchFamily="49" charset="0"/>
                  </a:rPr>
                  <a:t>ECB</a:t>
                </a:r>
                <a:r>
                  <a:rPr lang="en-US" altLang="ko-KR" dirty="0"/>
                  <a:t> encryption</a:t>
                </a:r>
              </a:p>
              <a:p>
                <a:r>
                  <a:rPr lang="en-US" altLang="ko-KR" dirty="0"/>
                  <a:t>Changing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 dirty="0"/>
                  <a:t> can change plaintext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2 methods for unpredictable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Nonce</a:t>
                </a:r>
              </a:p>
              <a:p>
                <a:pPr lvl="2"/>
                <a:r>
                  <a:rPr lang="en-US" altLang="ko-KR" dirty="0"/>
                  <a:t>E.g., counter, timestamp, or a message number</a:t>
                </a:r>
              </a:p>
              <a:p>
                <a:pPr lvl="1"/>
                <a:r>
                  <a:rPr lang="en-US" altLang="ko-KR" dirty="0"/>
                  <a:t>Generate a random data</a:t>
                </a:r>
              </a:p>
              <a:p>
                <a:pPr lvl="2"/>
                <a:r>
                  <a:rPr lang="en-US" altLang="ko-KR" dirty="0"/>
                  <a:t>PRNG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282BDAA-0393-4809-87BA-1B649B7FE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462351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1059</TotalTime>
  <Words>687</Words>
  <Application>Microsoft Office PowerPoint</Application>
  <PresentationFormat>와이드스크린</PresentationFormat>
  <Paragraphs>119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Amaranth</vt:lpstr>
      <vt:lpstr>본고딕 KR Regular</vt:lpstr>
      <vt:lpstr>Britannic Bold</vt:lpstr>
      <vt:lpstr>Wingdings</vt:lpstr>
      <vt:lpstr>Cambria Math</vt:lpstr>
      <vt:lpstr>Arial</vt:lpstr>
      <vt:lpstr>Consolas</vt:lpstr>
      <vt:lpstr>One List</vt:lpstr>
      <vt:lpstr>Chapter 06: Block Cipher Operation</vt:lpstr>
      <vt:lpstr>Contents</vt:lpstr>
      <vt:lpstr>6.2 Electronic Code Book(ECB)</vt:lpstr>
      <vt:lpstr>Features of ECB</vt:lpstr>
      <vt:lpstr>Encryption and Decryption of ECB</vt:lpstr>
      <vt:lpstr>6.3 Cipher Block Chaining(CBC) Mode </vt:lpstr>
      <vt:lpstr>Features of CBC</vt:lpstr>
      <vt:lpstr>Encryption and Decryption of CBC</vt:lpstr>
      <vt:lpstr>Initialization Vector(IV)</vt:lpstr>
      <vt:lpstr>6.4 Cipher Feedback(CFB) Mode</vt:lpstr>
      <vt:lpstr>Using Block Cipher like Stream Cipher</vt:lpstr>
      <vt:lpstr>Features of CFB</vt:lpstr>
      <vt:lpstr>Encryption and Decryption of CFB </vt:lpstr>
      <vt:lpstr>6.5 Output Feedback(OFB) Mode</vt:lpstr>
      <vt:lpstr>Features of OFB</vt:lpstr>
      <vt:lpstr>6.6 Counter(CTR) Mode</vt:lpstr>
      <vt:lpstr>Encryption and Decryption of CTR </vt:lpstr>
      <vt:lpstr>Advantages of CTR mode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 수민</cp:lastModifiedBy>
  <cp:revision>30</cp:revision>
  <cp:lastPrinted>2016-11-28T00:53:03Z</cp:lastPrinted>
  <dcterms:created xsi:type="dcterms:W3CDTF">2022-01-09T08:49:23Z</dcterms:created>
  <dcterms:modified xsi:type="dcterms:W3CDTF">2022-01-13T13:19:48Z</dcterms:modified>
</cp:coreProperties>
</file>